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</p:sldMasterIdLst>
  <p:sldIdLst>
    <p:sldId id="257" r:id="rId4"/>
    <p:sldId id="261" r:id="rId5"/>
    <p:sldId id="258" r:id="rId6"/>
    <p:sldId id="271" r:id="rId7"/>
    <p:sldId id="274" r:id="rId8"/>
    <p:sldId id="259" r:id="rId9"/>
    <p:sldId id="267" r:id="rId10"/>
    <p:sldId id="260" r:id="rId11"/>
    <p:sldId id="272" r:id="rId12"/>
    <p:sldId id="273" r:id="rId13"/>
    <p:sldId id="263" r:id="rId14"/>
    <p:sldId id="264" r:id="rId15"/>
    <p:sldId id="265" r:id="rId16"/>
    <p:sldId id="266" r:id="rId17"/>
    <p:sldId id="275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B6FCC3"/>
    <a:srgbClr val="BCF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29" autoAdjust="0"/>
  </p:normalViewPr>
  <p:slideViewPr>
    <p:cSldViewPr>
      <p:cViewPr varScale="1">
        <p:scale>
          <a:sx n="113" d="100"/>
          <a:sy n="113" d="100"/>
        </p:scale>
        <p:origin x="-23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F5012B-2472-4BD2-9BC4-7527A55F759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554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68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F5012B-2472-4BD2-9BC4-7527A55F759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554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5E536C-4BDA-4D8F-B35D-2E07FAD04D0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41245"/>
      </p:ext>
    </p:extLst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7B65C-2D9B-48F6-AD6C-26282C40CEA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49948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992063-CAC6-45D0-8419-E73F5BDC2C8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93146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756F1B-B206-4459-A38E-805A957AE2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0714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4AA18B-4704-4D03-9BE4-288AF900DAD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44187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4CC278-A25F-47AD-B3F7-C652F30A02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1421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A7DF8-1531-49D5-AC20-9DA2048D896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42057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D333A4-7C70-4FE1-AEC5-1C43D0487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84182"/>
      </p:ext>
    </p:extLst>
  </p:cSld>
  <p:clrMapOvr>
    <a:masterClrMapping/>
  </p:clrMapOvr>
  <p:transition>
    <p:randomBa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6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5E536C-4BDA-4D8F-B35D-2E07FAD04D0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41245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18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71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7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0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35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1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76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89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83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7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E7B65C-2D9B-48F6-AD6C-26282C40CEA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4994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992063-CAC6-45D0-8419-E73F5BDC2C8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93146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756F1B-B206-4459-A38E-805A957AE26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0714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4AA18B-4704-4D03-9BE4-288AF900DAD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4418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4CC278-A25F-47AD-B3F7-C652F30A02B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61421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8A7DF8-1531-49D5-AC20-9DA2048D8963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42057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D333A4-7C70-4FE1-AEC5-1C43D0487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8418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0988E-B5FB-493C-89CC-D75FD8F2D1B1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0415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80988E-B5FB-493C-89CC-D75FD8F2D1B1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58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8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8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8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58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358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0415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8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85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8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23" y="1268760"/>
            <a:ext cx="7499550" cy="50921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926740" y="260648"/>
            <a:ext cx="8019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Территориальный орган Федеральной службы государственной статистики </a:t>
            </a:r>
          </a:p>
          <a:p>
            <a:pPr algn="ctr">
              <a:defRPr/>
            </a:pPr>
            <a:r>
              <a:rPr lang="ru-RU" sz="2400" b="1" kern="0" dirty="0" smtClean="0">
                <a:solidFill>
                  <a:srgbClr val="0033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Владимирской области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36498" y="5805264"/>
            <a:ext cx="3991502" cy="8179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2000" b="0" cap="small" dirty="0">
                <a:ln w="0"/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А.Н. </a:t>
            </a:r>
            <a:r>
              <a:rPr lang="ru-RU" sz="2000" b="0" cap="small" dirty="0" smtClean="0">
                <a:ln w="0"/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Быков </a:t>
            </a:r>
            <a:endParaRPr lang="en-US" sz="2000" b="0" cap="small" dirty="0" smtClean="0">
              <a:ln w="0"/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ru-RU" sz="2000" b="0" dirty="0" smtClean="0">
                <a:ln w="0"/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2019г</a:t>
            </a:r>
            <a:r>
              <a:rPr lang="ru-RU" sz="2000" b="0" dirty="0">
                <a:ln w="0"/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0" dirty="0">
                <a:ln w="0"/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0" dirty="0">
              <a:ln w="0"/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5680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350" y="673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Производство  сельскохозяйственной продукции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020151"/>
              </p:ext>
            </p:extLst>
          </p:nvPr>
        </p:nvGraphicFramePr>
        <p:xfrm>
          <a:off x="827584" y="462675"/>
          <a:ext cx="8280920" cy="4869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48072"/>
                <a:gridCol w="720080"/>
                <a:gridCol w="720080"/>
                <a:gridCol w="792088"/>
                <a:gridCol w="720080"/>
                <a:gridCol w="720080"/>
                <a:gridCol w="792088"/>
                <a:gridCol w="648072"/>
                <a:gridCol w="720080"/>
              </a:tblGrid>
              <a:tr h="3740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1897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1945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1959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8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Пшеница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озимая      (ц/га)</a:t>
                      </a:r>
                    </a:p>
                  </a:txBody>
                  <a:tcPr>
                    <a:solidFill>
                      <a:srgbClr val="BCF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6,1</a:t>
                      </a:r>
                      <a:endParaRPr lang="ru-RU" sz="1400" dirty="0"/>
                    </a:p>
                  </a:txBody>
                  <a:tcPr>
                    <a:solidFill>
                      <a:srgbClr val="BCF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4,6</a:t>
                      </a:r>
                      <a:endParaRPr lang="ru-RU" sz="1400" dirty="0"/>
                    </a:p>
                  </a:txBody>
                  <a:tcPr>
                    <a:solidFill>
                      <a:srgbClr val="BCF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9,6</a:t>
                      </a:r>
                      <a:endParaRPr lang="ru-RU" sz="1400" dirty="0"/>
                    </a:p>
                  </a:txBody>
                  <a:tcPr>
                    <a:solidFill>
                      <a:srgbClr val="BCF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18,3</a:t>
                      </a:r>
                      <a:endParaRPr lang="ru-RU" sz="1400" dirty="0"/>
                    </a:p>
                  </a:txBody>
                  <a:tcPr>
                    <a:solidFill>
                      <a:srgbClr val="BCF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11,6</a:t>
                      </a:r>
                      <a:endParaRPr lang="ru-RU" sz="1400" dirty="0"/>
                    </a:p>
                  </a:txBody>
                  <a:tcPr>
                    <a:solidFill>
                      <a:srgbClr val="BCF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21,1</a:t>
                      </a:r>
                      <a:endParaRPr lang="ru-RU" sz="1400" dirty="0"/>
                    </a:p>
                  </a:txBody>
                  <a:tcPr>
                    <a:solidFill>
                      <a:srgbClr val="BCF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17,7</a:t>
                      </a:r>
                      <a:endParaRPr lang="ru-RU" sz="1400" dirty="0"/>
                    </a:p>
                  </a:txBody>
                  <a:tcPr>
                    <a:solidFill>
                      <a:srgbClr val="BCF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26,8</a:t>
                      </a:r>
                      <a:endParaRPr lang="ru-RU" sz="1400" dirty="0"/>
                    </a:p>
                  </a:txBody>
                  <a:tcPr>
                    <a:solidFill>
                      <a:srgbClr val="BCF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25,7</a:t>
                      </a:r>
                      <a:endParaRPr lang="ru-RU" sz="1400" dirty="0"/>
                    </a:p>
                  </a:txBody>
                  <a:tcPr>
                    <a:solidFill>
                      <a:srgbClr val="BCFCC4"/>
                    </a:solidFill>
                  </a:tcPr>
                </a:tc>
              </a:tr>
              <a:tr h="368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Пшеница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яровая  (ц/га)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19,3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Рожь</a:t>
                      </a:r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6,5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3,8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5,5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11,3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9,9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16,1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16,2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15,6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13,9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Гречиха  </a:t>
                      </a:r>
                      <a:r>
                        <a:rPr lang="ru-RU" sz="1400" dirty="0" smtClean="0"/>
                        <a:t>(ц/га)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4,7 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Картофель</a:t>
                      </a:r>
                      <a:r>
                        <a:rPr lang="ru-RU" sz="1400" dirty="0" smtClean="0"/>
                        <a:t>  (ц/га)</a:t>
                      </a:r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71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116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134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104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141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165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41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Овощи </a:t>
                      </a:r>
                      <a:r>
                        <a:rPr lang="ru-RU" sz="1400" dirty="0" smtClean="0"/>
                        <a:t>(ц/га)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147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Молоко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(кг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на одну корову )</a:t>
                      </a:r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1500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1800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2355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2660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2215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2871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3196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4863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7322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Мясо</a:t>
                      </a:r>
                      <a:r>
                        <a:rPr lang="ru-RU" sz="1400" dirty="0" smtClean="0"/>
                        <a:t> (на убой в живом весе, </a:t>
                      </a:r>
                      <a:r>
                        <a:rPr lang="ru-RU" sz="1400" dirty="0" err="1" smtClean="0"/>
                        <a:t>тыс.т</a:t>
                      </a:r>
                      <a:r>
                        <a:rPr lang="ru-RU" sz="1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53,9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54,5</a:t>
                      </a:r>
                      <a:endParaRPr lang="ru-RU" sz="1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Яйцо </a:t>
                      </a:r>
                      <a:r>
                        <a:rPr lang="ru-RU" sz="1400" dirty="0" smtClean="0"/>
                        <a:t>(</a:t>
                      </a:r>
                      <a:r>
                        <a:rPr lang="ru-RU" sz="1400" dirty="0" err="1" smtClean="0"/>
                        <a:t>шт</a:t>
                      </a:r>
                      <a:r>
                        <a:rPr lang="ru-RU" sz="14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(средняя</a:t>
                      </a:r>
                      <a:r>
                        <a:rPr lang="ru-RU" sz="1400" baseline="0" dirty="0" smtClean="0"/>
                        <a:t> яйценоскость в </a:t>
                      </a:r>
                      <a:r>
                        <a:rPr lang="ru-RU" sz="1400" baseline="0" dirty="0" err="1" smtClean="0"/>
                        <a:t>сельхозорганизациях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 smtClean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184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230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244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277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280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304</a:t>
                      </a:r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5508104" y="4869161"/>
            <a:ext cx="2880988" cy="1953464"/>
            <a:chOff x="2499054" y="1619872"/>
            <a:chExt cx="4966688" cy="323370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05" b="100000" l="360" r="100000">
                          <a14:backgroundMark x1="38849" y1="60221" x2="38849" y2="60221"/>
                          <a14:backgroundMark x1="43885" y1="60773" x2="43885" y2="60773"/>
                          <a14:backgroundMark x1="47842" y1="61326" x2="47842" y2="61326"/>
                          <a14:backgroundMark x1="70144" y1="17680" x2="70144" y2="17680"/>
                          <a14:backgroundMark x1="70144" y1="23204" x2="70144" y2="232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054" y="1619872"/>
              <a:ext cx="4966688" cy="323370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5814" b="96047" l="10000" r="9814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2" t="53409" r="1318" b="-992"/>
            <a:stretch/>
          </p:blipFill>
          <p:spPr>
            <a:xfrm>
              <a:off x="4890563" y="1971209"/>
              <a:ext cx="1928483" cy="1127882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4" r="16328"/>
          <a:stretch/>
        </p:blipFill>
        <p:spPr>
          <a:xfrm>
            <a:off x="3923928" y="5589240"/>
            <a:ext cx="1411838" cy="1250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7783" y="5920599"/>
            <a:ext cx="1512168" cy="100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652866" y="6334581"/>
            <a:ext cx="49113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10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7355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    На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01.07.2016 г.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Владимирской области насчитывалось </a:t>
            </a:r>
            <a:r>
              <a:rPr lang="ru-RU" sz="2000" b="1" dirty="0">
                <a:solidFill>
                  <a:srgbClr val="FF0000"/>
                </a:solidFill>
              </a:rPr>
              <a:t>307 613 ЛПХ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                         (82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777 га земли,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посевных площадей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11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149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га).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     В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2016 г. в ЛПХ было получено более </a:t>
            </a:r>
            <a:r>
              <a:rPr lang="ru-RU" sz="2000" b="1" dirty="0">
                <a:solidFill>
                  <a:srgbClr val="FF0000"/>
                </a:solidFill>
              </a:rPr>
              <a:t>29%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от общего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производства </a:t>
            </a:r>
          </a:p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сельскохозяйственной продукции 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-9939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Резерв сельскохозяйственный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27564"/>
              </p:ext>
            </p:extLst>
          </p:nvPr>
        </p:nvGraphicFramePr>
        <p:xfrm>
          <a:off x="1439652" y="1628800"/>
          <a:ext cx="7056784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1080120"/>
                <a:gridCol w="1224136"/>
                <a:gridCol w="1368152"/>
                <a:gridCol w="1296144"/>
              </a:tblGrid>
              <a:tr h="315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>
                          <a:effectLst/>
                        </a:rPr>
                        <a:t>1976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>
                          <a:effectLst/>
                        </a:rPr>
                        <a:t>1985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>
                          <a:effectLst/>
                        </a:rPr>
                        <a:t>2006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2016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477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Картофель 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15292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14811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17354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8046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345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Овощи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1698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1938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7790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2870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37352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капуста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1381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465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2412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огурцы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355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367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984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2692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помидоры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497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614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211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13704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свекла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601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230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44496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морковь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142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1094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332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75288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лук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267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271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1500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394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34072">
                <a:tc>
                  <a:txBody>
                    <a:bodyPr/>
                    <a:lstStyle/>
                    <a:p>
                      <a:pPr marL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чеснок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129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671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204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368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Кормовые культуры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2571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3434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630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9565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корнеплоды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52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82432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однолетние травы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163904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многолетние травы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2453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3339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471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21971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97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133147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           Земли </a:t>
            </a:r>
            <a:r>
              <a:rPr lang="ru-RU" b="1" dirty="0">
                <a:solidFill>
                  <a:schemeClr val="bg2"/>
                </a:solidFill>
              </a:rPr>
              <a:t>п</a:t>
            </a:r>
            <a:r>
              <a:rPr lang="ru-RU" b="1" dirty="0" smtClean="0">
                <a:solidFill>
                  <a:schemeClr val="bg2"/>
                </a:solidFill>
              </a:rPr>
              <a:t>од </a:t>
            </a:r>
            <a:r>
              <a:rPr lang="ru-RU" b="1" dirty="0">
                <a:solidFill>
                  <a:schemeClr val="bg2"/>
                </a:solidFill>
              </a:rPr>
              <a:t>производство сельскохозяйственной </a:t>
            </a:r>
            <a:r>
              <a:rPr lang="ru-RU" b="1" dirty="0" smtClean="0">
                <a:solidFill>
                  <a:schemeClr val="bg2"/>
                </a:solidFill>
              </a:rPr>
              <a:t>продукции  (га)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2866" y="6334581"/>
            <a:ext cx="49113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11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9635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роцесс 12"/>
          <p:cNvSpPr/>
          <p:nvPr/>
        </p:nvSpPr>
        <p:spPr>
          <a:xfrm>
            <a:off x="1187624" y="2996952"/>
            <a:ext cx="7848872" cy="341632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043608" y="3140968"/>
            <a:ext cx="7848872" cy="341632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899592" y="3284984"/>
            <a:ext cx="7848872" cy="341632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84943"/>
              </p:ext>
            </p:extLst>
          </p:nvPr>
        </p:nvGraphicFramePr>
        <p:xfrm>
          <a:off x="1691680" y="485964"/>
          <a:ext cx="6984775" cy="96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6040"/>
                <a:gridCol w="1186837"/>
                <a:gridCol w="1187769"/>
                <a:gridCol w="1061172"/>
                <a:gridCol w="964383"/>
                <a:gridCol w="137857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Число хозяйств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1976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1985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2006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 к 2006 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в %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Всего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294839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327901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168700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170930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101,3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242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Количество хозяйств, имеющих посевные площади ЛПХ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11663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               Количество ЛПХ, </a:t>
            </a:r>
            <a:r>
              <a:rPr lang="ru-RU" b="1" dirty="0">
                <a:solidFill>
                  <a:schemeClr val="bg2"/>
                </a:solidFill>
              </a:rPr>
              <a:t>имеющих посевные </a:t>
            </a:r>
            <a:r>
              <a:rPr lang="ru-RU" b="1" dirty="0" smtClean="0">
                <a:solidFill>
                  <a:schemeClr val="bg2"/>
                </a:solidFill>
              </a:rPr>
              <a:t>площади</a:t>
            </a:r>
            <a:endParaRPr lang="ru-RU" b="1" dirty="0">
              <a:solidFill>
                <a:schemeClr val="bg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922228"/>
              </p:ext>
            </p:extLst>
          </p:nvPr>
        </p:nvGraphicFramePr>
        <p:xfrm>
          <a:off x="1691680" y="1556792"/>
          <a:ext cx="6984778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836"/>
                <a:gridCol w="729665"/>
                <a:gridCol w="729665"/>
                <a:gridCol w="730400"/>
                <a:gridCol w="730400"/>
                <a:gridCol w="625953"/>
                <a:gridCol w="625953"/>
                <a:gridCol w="625953"/>
                <a:gridCol w="625953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Посевные площади, га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 одно хозяйство, соток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1976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1985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2006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2016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1976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1985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2006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2016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6FC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19588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20208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25926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11149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66,4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61,6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13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5,67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3284984"/>
            <a:ext cx="7632848" cy="3416320"/>
          </a:xfrm>
          <a:prstGeom prst="rect">
            <a:avLst/>
          </a:prstGeom>
          <a:solidFill>
            <a:srgbClr val="00B050"/>
          </a:solidFill>
          <a:ln w="5715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В 1983 г. валовой продукции получено на 105 млн. руб., 22% от общего объема.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>
                <a:solidFill>
                  <a:srgbClr val="FF0000"/>
                </a:solidFill>
              </a:rPr>
              <a:t>душу населения произведено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    </a:t>
            </a:r>
            <a:r>
              <a:rPr lang="ru-RU" b="1" dirty="0" smtClean="0"/>
              <a:t>Мяса </a:t>
            </a:r>
            <a:r>
              <a:rPr lang="ru-RU" b="1" dirty="0"/>
              <a:t>– 55 </a:t>
            </a:r>
            <a:r>
              <a:rPr lang="ru-RU" b="1" dirty="0" smtClean="0"/>
              <a:t>кг.                  Молока </a:t>
            </a:r>
            <a:r>
              <a:rPr lang="ru-RU" b="1" dirty="0"/>
              <a:t>– 279 </a:t>
            </a:r>
            <a:r>
              <a:rPr lang="ru-RU" b="1" dirty="0" smtClean="0"/>
              <a:t>кг.                    Овощей </a:t>
            </a:r>
            <a:r>
              <a:rPr lang="ru-RU" b="1" dirty="0"/>
              <a:t>– 185 </a:t>
            </a:r>
            <a:r>
              <a:rPr lang="ru-RU" b="1" dirty="0" smtClean="0"/>
              <a:t>кг.</a:t>
            </a:r>
          </a:p>
          <a:p>
            <a:endParaRPr lang="ru-RU" b="1" dirty="0" smtClean="0"/>
          </a:p>
          <a:p>
            <a:r>
              <a:rPr lang="ru-RU" b="1" dirty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solidFill>
                  <a:schemeClr val="bg2"/>
                </a:solidFill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В 1984 г. в коллективных садах и огородах было произведено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                     </a:t>
            </a:r>
            <a:r>
              <a:rPr lang="ru-RU" b="1" dirty="0" smtClean="0"/>
              <a:t>Овощей </a:t>
            </a:r>
            <a:r>
              <a:rPr lang="ru-RU" b="1" dirty="0"/>
              <a:t>– 39 000 </a:t>
            </a:r>
            <a:r>
              <a:rPr lang="ru-RU" b="1" dirty="0" smtClean="0"/>
              <a:t>т.                       Плодов</a:t>
            </a:r>
            <a:r>
              <a:rPr lang="ru-RU" b="1" dirty="0"/>
              <a:t>, ягод – 6 200 т</a:t>
            </a:r>
            <a:r>
              <a:rPr lang="ru-RU" b="1" dirty="0" smtClean="0"/>
              <a:t>.</a:t>
            </a:r>
          </a:p>
          <a:p>
            <a:endParaRPr lang="ru-RU" b="1" dirty="0">
              <a:solidFill>
                <a:schemeClr val="bg2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80-х и начале 90-х годов населением области сдавалось </a:t>
            </a:r>
            <a:r>
              <a:rPr lang="ru-RU" b="1" dirty="0"/>
              <a:t>сельскохозяйственной продукции в государственные ресурсы общего объема государственных закупок:</a:t>
            </a:r>
          </a:p>
          <a:p>
            <a:r>
              <a:rPr lang="ru-RU" b="1" dirty="0" smtClean="0"/>
              <a:t>      Картофеля </a:t>
            </a:r>
            <a:r>
              <a:rPr lang="ru-RU" b="1" dirty="0"/>
              <a:t>– 6</a:t>
            </a:r>
            <a:r>
              <a:rPr lang="ru-RU" b="1" dirty="0" smtClean="0"/>
              <a:t>%,              Молока </a:t>
            </a:r>
            <a:r>
              <a:rPr lang="ru-RU" b="1" dirty="0"/>
              <a:t>– 3</a:t>
            </a:r>
            <a:r>
              <a:rPr lang="ru-RU" b="1" dirty="0" smtClean="0"/>
              <a:t>%,              Шерсти </a:t>
            </a:r>
            <a:r>
              <a:rPr lang="ru-RU" b="1" dirty="0"/>
              <a:t>– 41%.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1387" y="6413266"/>
            <a:ext cx="49113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12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1498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08858"/>
              </p:ext>
            </p:extLst>
          </p:nvPr>
        </p:nvGraphicFramePr>
        <p:xfrm>
          <a:off x="1763688" y="529453"/>
          <a:ext cx="5934075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6815"/>
                <a:gridCol w="1186815"/>
                <a:gridCol w="1186815"/>
                <a:gridCol w="1186815"/>
                <a:gridCol w="11868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КРС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Коровы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Свиньи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Овцы и козы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1981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42</a:t>
                      </a:r>
                      <a:r>
                        <a:rPr lang="en-US" sz="1600" b="1">
                          <a:effectLst/>
                        </a:rPr>
                        <a:t>,4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33</a:t>
                      </a:r>
                      <a:r>
                        <a:rPr lang="ru-RU" sz="1600" b="1">
                          <a:effectLst/>
                        </a:rPr>
                        <a:t>,0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28,9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62,2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1982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41,3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32,4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25,6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60,9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1983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42,6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32,4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35,7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69,3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1984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41,5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31,5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33,5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69,5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1985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37,2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28,9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27,5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66,3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2006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20,9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12,0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11,0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28,3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6,6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3,8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6,8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15,3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9692" y="11663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Наличие скота в ЛПХ (на 1 января, тыс. голов)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91722"/>
              </p:ext>
            </p:extLst>
          </p:nvPr>
        </p:nvGraphicFramePr>
        <p:xfrm>
          <a:off x="1784982" y="3468545"/>
          <a:ext cx="5934075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9587"/>
                <a:gridCol w="1296144"/>
                <a:gridCol w="1284349"/>
                <a:gridCol w="14839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>
                          <a:effectLst/>
                        </a:rPr>
                        <a:t>1983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>
                          <a:effectLst/>
                        </a:rPr>
                        <a:t>2006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effectLst/>
                        </a:rPr>
                        <a:t>2016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Мясо 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13100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11500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4700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Молоко 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98000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48200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19200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Яйца (млн. шт.)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76,3 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97,7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34,0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Шерсть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102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5,5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Картофель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256500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267300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265500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Овощи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41500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146100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144100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Плоды, ягоды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3800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14100</a:t>
                      </a:r>
                      <a:endParaRPr lang="ru-RU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pPr marR="39878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18700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6FCC3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30689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Произведено сельскохозяйственной  продукции (тонн)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2866" y="6334581"/>
            <a:ext cx="49113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13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5448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331640" y="836712"/>
            <a:ext cx="7560840" cy="3096344"/>
          </a:xfrm>
          <a:prstGeom prst="downArrowCallout">
            <a:avLst>
              <a:gd name="adj1" fmla="val 13658"/>
              <a:gd name="adj2" fmla="val 14525"/>
              <a:gd name="adj3" fmla="val 31627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31640" y="836712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          В </a:t>
            </a:r>
            <a:r>
              <a:rPr lang="ru-RU" b="1" dirty="0">
                <a:solidFill>
                  <a:schemeClr val="bg2"/>
                </a:solidFill>
              </a:rPr>
              <a:t>среднем, в год (в период 80 – начала 90-х годов)</a:t>
            </a:r>
          </a:p>
          <a:p>
            <a:pPr lvl="0"/>
            <a:r>
              <a:rPr lang="ru-RU" b="1" dirty="0">
                <a:solidFill>
                  <a:schemeClr val="bg2"/>
                </a:solidFill>
              </a:rPr>
              <a:t>заключалось договоров на выращивание скота – 1300-1500</a:t>
            </a:r>
          </a:p>
          <a:p>
            <a:pPr lvl="0"/>
            <a:r>
              <a:rPr lang="ru-RU" b="1" dirty="0">
                <a:solidFill>
                  <a:schemeClr val="bg2"/>
                </a:solidFill>
              </a:rPr>
              <a:t>на закупку скота и птицы – 30-50</a:t>
            </a:r>
          </a:p>
          <a:p>
            <a:pPr lvl="0"/>
            <a:r>
              <a:rPr lang="ru-RU" b="1" dirty="0">
                <a:solidFill>
                  <a:schemeClr val="bg2"/>
                </a:solidFill>
              </a:rPr>
              <a:t>на закупку излишков молока – 3300-3500</a:t>
            </a:r>
          </a:p>
          <a:p>
            <a:r>
              <a:rPr lang="ru-RU" b="1" dirty="0" smtClean="0"/>
              <a:t>                 Потребительская </a:t>
            </a:r>
            <a:r>
              <a:rPr lang="ru-RU" b="1" dirty="0"/>
              <a:t>кооперация закупала у населения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     1,7 </a:t>
            </a:r>
            <a:r>
              <a:rPr lang="ru-RU" b="1" dirty="0">
                <a:solidFill>
                  <a:schemeClr val="bg2"/>
                </a:solidFill>
              </a:rPr>
              <a:t>/ 2,0 тыс. т. м</a:t>
            </a:r>
            <a:r>
              <a:rPr lang="ru-RU" b="1" dirty="0" smtClean="0">
                <a:solidFill>
                  <a:schemeClr val="bg2"/>
                </a:solidFill>
              </a:rPr>
              <a:t>олока                                        250 </a:t>
            </a:r>
            <a:r>
              <a:rPr lang="ru-RU" b="1" dirty="0">
                <a:solidFill>
                  <a:schemeClr val="bg2"/>
                </a:solidFill>
              </a:rPr>
              <a:t>/ 300 т. картофеля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     2500 </a:t>
            </a:r>
            <a:r>
              <a:rPr lang="ru-RU" b="1" dirty="0">
                <a:solidFill>
                  <a:schemeClr val="bg2"/>
                </a:solidFill>
              </a:rPr>
              <a:t>/ 3000 т. мяса убойного </a:t>
            </a:r>
            <a:r>
              <a:rPr lang="ru-RU" b="1" dirty="0" smtClean="0">
                <a:solidFill>
                  <a:schemeClr val="bg2"/>
                </a:solidFill>
              </a:rPr>
              <a:t>веса                     8000 </a:t>
            </a:r>
            <a:r>
              <a:rPr lang="ru-RU" b="1" dirty="0">
                <a:solidFill>
                  <a:schemeClr val="bg2"/>
                </a:solidFill>
              </a:rPr>
              <a:t>/ 10000 т. овощей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9925" y="4462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Работа областных органов власти по получению дополнительной сельскохозяйственной продукции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1259632" y="3645024"/>
            <a:ext cx="7776864" cy="3140968"/>
          </a:xfrm>
          <a:prstGeom prst="up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59633" y="4826675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/>
                </a:solidFill>
              </a:rPr>
              <a:t>выделение земель предприятиям, организациям и гражданам;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/>
                </a:solidFill>
              </a:rPr>
              <a:t>организованные продажи молодняка, особенно поросят, гражданам;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/>
                </a:solidFill>
              </a:rPr>
              <a:t>организованные продажи качественных посадочных материалов;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2"/>
                </a:solidFill>
              </a:rPr>
              <a:t>организация заключения договоров на откорм скота, гарантированные закупки произведенной сельскохозяйственной продукции;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bg2"/>
                </a:solidFill>
              </a:rPr>
              <a:t>обеспечение </a:t>
            </a:r>
            <a:r>
              <a:rPr lang="ru-RU" b="1" dirty="0">
                <a:solidFill>
                  <a:schemeClr val="bg2"/>
                </a:solidFill>
              </a:rPr>
              <a:t>производителей сельскохозяйственной продукции оборудованными торговыми местами.</a:t>
            </a:r>
          </a:p>
        </p:txBody>
      </p:sp>
      <p:pic>
        <p:nvPicPr>
          <p:cNvPr id="9" name="Рисунок 8" descr="Веселые свинья лежит на тарелке — Стоковое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01062"/>
            <a:ext cx="232027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baked goods vecto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3"/>
            <a:ext cx="2664296" cy="165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652866" y="6334581"/>
            <a:ext cx="491133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14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2214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399416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   </a:t>
            </a:r>
            <a: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75 лет 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Владимирской</a:t>
            </a:r>
          </a:p>
          <a:p>
            <a:r>
              <a:rPr 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 области</a:t>
            </a:r>
            <a:endParaRPr lang="ru-RU" sz="5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16632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1944 - 2019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436510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CC00"/>
                </a:solidFill>
              </a:rPr>
              <a:t>       </a:t>
            </a:r>
            <a:r>
              <a:rPr lang="ru-RU" sz="4800" b="1" dirty="0" smtClean="0">
                <a:solidFill>
                  <a:srgbClr val="00CC00"/>
                </a:solidFill>
              </a:rPr>
              <a:t>Владимирское  село: </a:t>
            </a:r>
          </a:p>
          <a:p>
            <a:r>
              <a:rPr lang="ru-RU" sz="4800" b="1" dirty="0">
                <a:solidFill>
                  <a:srgbClr val="00CC00"/>
                </a:solidFill>
              </a:rPr>
              <a:t> </a:t>
            </a:r>
            <a:r>
              <a:rPr lang="ru-RU" sz="4800" b="1" dirty="0" smtClean="0">
                <a:solidFill>
                  <a:srgbClr val="00CC00"/>
                </a:solidFill>
              </a:rPr>
              <a:t>    от патриархальности </a:t>
            </a:r>
          </a:p>
          <a:p>
            <a:r>
              <a:rPr lang="ru-RU" sz="4800" b="1" dirty="0">
                <a:solidFill>
                  <a:srgbClr val="00CC00"/>
                </a:solidFill>
              </a:rPr>
              <a:t> </a:t>
            </a:r>
            <a:r>
              <a:rPr lang="ru-RU" sz="4800" b="1" dirty="0" smtClean="0">
                <a:solidFill>
                  <a:srgbClr val="00CC00"/>
                </a:solidFill>
              </a:rPr>
              <a:t>        в современность</a:t>
            </a:r>
            <a:endParaRPr lang="ru-RU" sz="48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87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695799" y="5041086"/>
            <a:ext cx="44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10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9678" y="5229200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12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9678" y="5458957"/>
            <a:ext cx="46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14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6165" y="5666680"/>
            <a:ext cx="42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16</a:t>
            </a:r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768695" y="11005"/>
            <a:ext cx="8483825" cy="6829993"/>
            <a:chOff x="768695" y="-574351"/>
            <a:chExt cx="8483825" cy="6829993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1043608" y="3212976"/>
              <a:ext cx="7560840" cy="72008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187624" y="332657"/>
              <a:ext cx="0" cy="5616623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151620" y="2996952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151620" y="2708920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1620" y="2420888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51620" y="213285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151620" y="1844824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51620" y="1556792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151620" y="1268760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51620" y="980728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51620" y="69269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151620" y="404664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151620" y="357301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151620" y="3789040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151620" y="4077072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151620" y="4365104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151620" y="465313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151620" y="4869160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151620" y="5085184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151620" y="5301208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151620" y="5517232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51620" y="573325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99592" y="281228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2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592" y="252425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99592" y="223622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99592" y="194819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0170" y="1660158"/>
              <a:ext cx="449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3578" y="1372126"/>
              <a:ext cx="486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12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95" y="1084094"/>
              <a:ext cx="469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14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8695" y="764704"/>
              <a:ext cx="562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16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8696" y="476672"/>
              <a:ext cx="562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18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7925" y="219998"/>
              <a:ext cx="481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20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63588" y="338835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2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74762" y="36357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4578" y="389240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2"/>
                  </a:solidFill>
                </a:rPr>
                <a:t>6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57229" y="4183857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2"/>
                  </a:solidFill>
                </a:rPr>
                <a:t>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8696" y="5363261"/>
              <a:ext cx="562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18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8696" y="5548590"/>
              <a:ext cx="481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20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99245" y="4530606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10,1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99245" y="107340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24,3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75309" y="163380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20,9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076206" y="4196513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2"/>
                  </a:solidFill>
                </a:rPr>
                <a:t>7</a:t>
              </a:r>
              <a:r>
                <a:rPr lang="ru-RU" sz="1600" b="1" dirty="0" smtClean="0">
                  <a:solidFill>
                    <a:schemeClr val="bg2"/>
                  </a:solidFill>
                </a:rPr>
                <a:t>,9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9365" y="1112193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14,2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165211" y="4383912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2"/>
                  </a:solidFill>
                </a:rPr>
                <a:t>9</a:t>
              </a:r>
              <a:r>
                <a:rPr lang="ru-RU" sz="1600" b="1" dirty="0" smtClean="0">
                  <a:solidFill>
                    <a:schemeClr val="bg2"/>
                  </a:solidFill>
                </a:rPr>
                <a:t>,3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155429" y="1247741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13,5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767497" y="1112193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14,2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803501" y="4524645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10,2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7961" y="1064930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14,4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277961" y="4677457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11,4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835202" y="1031722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14,5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852891" y="4820723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12,3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4088" y="1417018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12,1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636325" y="4196513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2"/>
                  </a:solidFill>
                </a:rPr>
                <a:t>7</a:t>
              </a:r>
              <a:r>
                <a:rPr lang="ru-RU" sz="1600" b="1" dirty="0" smtClean="0">
                  <a:solidFill>
                    <a:schemeClr val="bg2"/>
                  </a:solidFill>
                </a:rPr>
                <a:t>,9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06472" y="4904379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12,5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940152" y="2148245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7,4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971853" y="5698703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23,8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372200" y="5917088"/>
              <a:ext cx="64807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30,0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020271" y="846004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16,4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95789" y="1281470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13,6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123981" y="5548590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21,7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118892" y="1506850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12,6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891733" y="5474983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18,7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544398" y="909187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16,2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549157" y="5644260"/>
              <a:ext cx="528886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2"/>
                  </a:solidFill>
                </a:rPr>
                <a:t>23,1</a:t>
              </a:r>
              <a:endParaRPr lang="ru-RU" sz="1600" b="1" dirty="0">
                <a:solidFill>
                  <a:schemeClr val="bg2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822078" y="-508794"/>
              <a:ext cx="166169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1 340 000 чел.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590830" y="-574351"/>
              <a:ext cx="1661690" cy="40011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</a:rPr>
                <a:t>1 378 </a:t>
              </a:r>
              <a:r>
                <a:rPr lang="ru-RU" sz="2000" b="1" dirty="0">
                  <a:solidFill>
                    <a:srgbClr val="FF0000"/>
                  </a:solidFill>
                </a:rPr>
                <a:t>3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00 чел.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99592" y="476672"/>
            <a:ext cx="798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1945  1950  1960  1965  1970  1975  1980  1985  1990  2000  2005  2010  2015  2018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763688" y="846004"/>
            <a:ext cx="0" cy="5607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339752" y="796062"/>
            <a:ext cx="0" cy="5697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843808" y="796062"/>
            <a:ext cx="0" cy="5729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419872" y="795318"/>
            <a:ext cx="0" cy="573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995936" y="821740"/>
            <a:ext cx="72008" cy="5703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499992" y="846004"/>
            <a:ext cx="0" cy="567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076056" y="828492"/>
            <a:ext cx="0" cy="562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580112" y="828492"/>
            <a:ext cx="0" cy="5696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156176" y="846004"/>
            <a:ext cx="0" cy="5647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660232" y="828492"/>
            <a:ext cx="0" cy="5665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236296" y="828492"/>
            <a:ext cx="0" cy="5696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812360" y="828492"/>
            <a:ext cx="0" cy="562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8388424" y="828492"/>
            <a:ext cx="0" cy="562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Овал 85"/>
          <p:cNvSpPr/>
          <p:nvPr/>
        </p:nvSpPr>
        <p:spPr>
          <a:xfrm>
            <a:off x="1655676" y="1735071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2231740" y="1854116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2760626" y="2821578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3311860" y="3109610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3923928" y="3175231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391980" y="3344218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968044" y="3420072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472100" y="3835244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048164" y="5323172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552220" y="5814691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7128284" y="4941168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8280412" y="5063413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>
            <a:stCxn id="86" idx="6"/>
            <a:endCxn id="89" idx="2"/>
          </p:cNvCxnSpPr>
          <p:nvPr/>
        </p:nvCxnSpPr>
        <p:spPr>
          <a:xfrm>
            <a:off x="1871700" y="1854116"/>
            <a:ext cx="360040" cy="119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endCxn id="92" idx="1"/>
          </p:cNvCxnSpPr>
          <p:nvPr/>
        </p:nvCxnSpPr>
        <p:spPr>
          <a:xfrm>
            <a:off x="2425072" y="2038782"/>
            <a:ext cx="367190" cy="8176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endCxn id="94" idx="1"/>
          </p:cNvCxnSpPr>
          <p:nvPr/>
        </p:nvCxnSpPr>
        <p:spPr>
          <a:xfrm>
            <a:off x="2924656" y="2968036"/>
            <a:ext cx="418840" cy="176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>
            <a:endCxn id="97" idx="2"/>
          </p:cNvCxnSpPr>
          <p:nvPr/>
        </p:nvCxnSpPr>
        <p:spPr>
          <a:xfrm>
            <a:off x="3509628" y="3239223"/>
            <a:ext cx="414300" cy="550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endCxn id="100" idx="1"/>
          </p:cNvCxnSpPr>
          <p:nvPr/>
        </p:nvCxnSpPr>
        <p:spPr>
          <a:xfrm>
            <a:off x="4111001" y="3316691"/>
            <a:ext cx="312615" cy="62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>
            <a:endCxn id="103" idx="2"/>
          </p:cNvCxnSpPr>
          <p:nvPr/>
        </p:nvCxnSpPr>
        <p:spPr>
          <a:xfrm>
            <a:off x="4625045" y="3463263"/>
            <a:ext cx="342999" cy="758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endCxn id="107" idx="1"/>
          </p:cNvCxnSpPr>
          <p:nvPr/>
        </p:nvCxnSpPr>
        <p:spPr>
          <a:xfrm>
            <a:off x="5184068" y="3581664"/>
            <a:ext cx="319668" cy="2884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endCxn id="110" idx="1"/>
          </p:cNvCxnSpPr>
          <p:nvPr/>
        </p:nvCxnSpPr>
        <p:spPr>
          <a:xfrm>
            <a:off x="5628531" y="4014148"/>
            <a:ext cx="451269" cy="134389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>
            <a:endCxn id="113" idx="1"/>
          </p:cNvCxnSpPr>
          <p:nvPr/>
        </p:nvCxnSpPr>
        <p:spPr>
          <a:xfrm>
            <a:off x="6212366" y="5499399"/>
            <a:ext cx="371490" cy="3501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>
            <a:stCxn id="113" idx="7"/>
            <a:endCxn id="115" idx="3"/>
          </p:cNvCxnSpPr>
          <p:nvPr/>
        </p:nvCxnSpPr>
        <p:spPr>
          <a:xfrm flipV="1">
            <a:off x="6736608" y="5144391"/>
            <a:ext cx="423312" cy="7051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Овал 130"/>
          <p:cNvSpPr/>
          <p:nvPr/>
        </p:nvSpPr>
        <p:spPr>
          <a:xfrm>
            <a:off x="7705588" y="4906301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131"/>
          <p:cNvCxnSpPr>
            <a:endCxn id="131" idx="2"/>
          </p:cNvCxnSpPr>
          <p:nvPr/>
        </p:nvCxnSpPr>
        <p:spPr>
          <a:xfrm flipV="1">
            <a:off x="7344308" y="5025346"/>
            <a:ext cx="361280" cy="561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endCxn id="118" idx="2"/>
          </p:cNvCxnSpPr>
          <p:nvPr/>
        </p:nvCxnSpPr>
        <p:spPr>
          <a:xfrm>
            <a:off x="7907556" y="5039923"/>
            <a:ext cx="372856" cy="1425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115341" y="856457"/>
            <a:ext cx="300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Родилось (тыс. чел.)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049219" y="5989189"/>
            <a:ext cx="316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Умерло (тыс. чел.)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07357" y="5934"/>
            <a:ext cx="508897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Естественное движение населения</a:t>
            </a:r>
            <a:endParaRPr lang="ru-RU" sz="24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79712" y="828492"/>
            <a:ext cx="203609" cy="89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2339752" y="1017267"/>
            <a:ext cx="452510" cy="802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006446" y="1899319"/>
            <a:ext cx="203609" cy="89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V="1">
            <a:off x="3635896" y="1924440"/>
            <a:ext cx="258236" cy="5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V="1">
            <a:off x="4133744" y="1850862"/>
            <a:ext cx="258236" cy="5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4705124" y="1765425"/>
            <a:ext cx="258236" cy="57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5245500" y="1832397"/>
            <a:ext cx="258236" cy="309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>
            <a:stCxn id="104" idx="2"/>
          </p:cNvCxnSpPr>
          <p:nvPr/>
        </p:nvCxnSpPr>
        <p:spPr>
          <a:xfrm>
            <a:off x="5628531" y="2340928"/>
            <a:ext cx="487557" cy="5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6264188" y="2092206"/>
            <a:ext cx="319668" cy="848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V="1">
            <a:off x="6870048" y="1697549"/>
            <a:ext cx="289872" cy="22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7398934" y="1610293"/>
            <a:ext cx="306654" cy="8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7874434" y="1754391"/>
            <a:ext cx="405978" cy="450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V="1">
            <a:off x="1893449" y="5058346"/>
            <a:ext cx="289872" cy="22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2447764" y="4953879"/>
            <a:ext cx="2473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endCxn id="91" idx="1"/>
          </p:cNvCxnSpPr>
          <p:nvPr/>
        </p:nvCxnSpPr>
        <p:spPr>
          <a:xfrm>
            <a:off x="2924656" y="5017758"/>
            <a:ext cx="240555" cy="120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endCxn id="96" idx="1"/>
          </p:cNvCxnSpPr>
          <p:nvPr/>
        </p:nvCxnSpPr>
        <p:spPr>
          <a:xfrm>
            <a:off x="3509628" y="5196928"/>
            <a:ext cx="293873" cy="82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4129743" y="5358039"/>
            <a:ext cx="293873" cy="82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4670499" y="5493224"/>
            <a:ext cx="293873" cy="82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>
            <a:off x="5209765" y="5656211"/>
            <a:ext cx="262335" cy="18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>
            <a:endCxn id="134" idx="3"/>
          </p:cNvCxnSpPr>
          <p:nvPr/>
        </p:nvCxnSpPr>
        <p:spPr>
          <a:xfrm>
            <a:off x="5646279" y="5767208"/>
            <a:ext cx="566087" cy="452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>
            <a:endCxn id="111" idx="2"/>
          </p:cNvCxnSpPr>
          <p:nvPr/>
        </p:nvCxnSpPr>
        <p:spPr>
          <a:xfrm>
            <a:off x="6295511" y="6320140"/>
            <a:ext cx="400725" cy="520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6847854" y="6568760"/>
            <a:ext cx="289872" cy="226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V="1">
            <a:off x="7420717" y="6398893"/>
            <a:ext cx="284871" cy="79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7921612" y="6358215"/>
            <a:ext cx="344804" cy="80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652867" y="6334581"/>
            <a:ext cx="36004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3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5680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738162" y="5041086"/>
            <a:ext cx="44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0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9678" y="5229200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60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9678" y="5458957"/>
            <a:ext cx="46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70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6165" y="5666680"/>
            <a:ext cx="42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80</a:t>
            </a:r>
            <a:endParaRPr lang="ru-RU" dirty="0">
              <a:solidFill>
                <a:schemeClr val="bg2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670519" y="550113"/>
            <a:ext cx="8393792" cy="6009564"/>
            <a:chOff x="692797" y="-60284"/>
            <a:chExt cx="8393792" cy="600956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1043608" y="3212976"/>
              <a:ext cx="7943158" cy="72008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187624" y="332657"/>
              <a:ext cx="0" cy="5616623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151620" y="2996952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151620" y="2708920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151620" y="2420888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51620" y="213285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151620" y="1844824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51620" y="1556792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151620" y="1268760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51620" y="980728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151620" y="69269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151620" y="404664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151620" y="357301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151620" y="3789040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151620" y="4077072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151620" y="4365104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151620" y="465313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151620" y="4869160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151620" y="5085184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151620" y="5301208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151620" y="5517232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51620" y="5733256"/>
              <a:ext cx="108012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77925" y="2812286"/>
              <a:ext cx="409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7807" y="2524254"/>
              <a:ext cx="491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20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7807" y="2236222"/>
              <a:ext cx="491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30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7807" y="1948190"/>
              <a:ext cx="491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40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0170" y="1660158"/>
              <a:ext cx="449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2"/>
                  </a:solidFill>
                </a:rPr>
                <a:t>5</a:t>
              </a:r>
              <a:r>
                <a:rPr lang="ru-RU" dirty="0" smtClean="0">
                  <a:solidFill>
                    <a:schemeClr val="bg2"/>
                  </a:solidFill>
                </a:rPr>
                <a:t>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3578" y="1372126"/>
              <a:ext cx="486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60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95" y="1084094"/>
              <a:ext cx="469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70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8695" y="764704"/>
              <a:ext cx="562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80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8696" y="476672"/>
              <a:ext cx="562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90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3402" y="118645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100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44402" y="3388350"/>
              <a:ext cx="443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5576" y="3635732"/>
              <a:ext cx="453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20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8582" y="3892406"/>
              <a:ext cx="439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30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2041" y="4183857"/>
              <a:ext cx="435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40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8696" y="5363261"/>
              <a:ext cx="5629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90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2797" y="5548590"/>
              <a:ext cx="638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2"/>
                  </a:solidFill>
                </a:rPr>
                <a:t>100</a:t>
              </a:r>
              <a:endParaRPr lang="ru-RU" dirty="0">
                <a:solidFill>
                  <a:schemeClr val="bg2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09902" y="3297178"/>
              <a:ext cx="614649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190,6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99592" y="-31574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1 515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33574" y="4694672"/>
              <a:ext cx="69984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1185,1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857840" y="1878084"/>
              <a:ext cx="66383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488,9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643261" y="-40374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1 314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63341" y="-60284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1 340  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155429" y="-35243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1 400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3851920" y="-40374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1 509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667597" y="-57281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1 585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5459685" y="-50632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1 648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179765" y="-15190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1 524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994131" y="-27961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1 444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691933" y="-5897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1 405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8388424" y="-5897"/>
              <a:ext cx="69649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FF0000"/>
                  </a:solidFill>
                </a:rPr>
                <a:t>1 378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1194139" y="311059"/>
              <a:ext cx="66383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1 325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763688" y="537184"/>
              <a:ext cx="66383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1 056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433323" y="967881"/>
              <a:ext cx="504771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846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231879" y="1436451"/>
              <a:ext cx="66383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608,4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33574" y="2101664"/>
              <a:ext cx="66383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400,5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5422314" y="2208702"/>
              <a:ext cx="66383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346,4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208751" y="2234674"/>
              <a:ext cx="66383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310,1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059398" y="2207726"/>
              <a:ext cx="487208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323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834638" y="2207726"/>
              <a:ext cx="478535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311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8529093" y="2207726"/>
              <a:ext cx="4576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B050"/>
                  </a:solidFill>
                </a:rPr>
                <a:t>301</a:t>
              </a:r>
              <a:endParaRPr lang="ru-RU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587844" y="3898723"/>
              <a:ext cx="713052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258,8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404261" y="3776193"/>
              <a:ext cx="614649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494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169540" y="4241045"/>
              <a:ext cx="68830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792,5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915731" y="4523721"/>
              <a:ext cx="69984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1021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5426149" y="4803469"/>
              <a:ext cx="69984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1302,4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201933" y="4879338"/>
              <a:ext cx="69984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1213,9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656635" y="4869160"/>
              <a:ext cx="69984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1093,7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890933" y="4869160"/>
              <a:ext cx="69984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1121,4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8386749" y="4928321"/>
              <a:ext cx="699840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70C0"/>
                  </a:solidFill>
                </a:rPr>
                <a:t>1077,3</a:t>
              </a:r>
              <a:endParaRPr lang="ru-RU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899592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1897     1926     1939      1959      1970       1979      1989      2002     2010       2015    2018 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907704" y="846004"/>
            <a:ext cx="0" cy="5607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627784" y="796062"/>
            <a:ext cx="0" cy="5697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419872" y="796062"/>
            <a:ext cx="0" cy="5729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846004"/>
            <a:ext cx="0" cy="567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932040" y="828492"/>
            <a:ext cx="0" cy="562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724128" y="828492"/>
            <a:ext cx="0" cy="5696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6516216" y="846004"/>
            <a:ext cx="0" cy="5647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236296" y="828492"/>
            <a:ext cx="0" cy="5665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028384" y="828492"/>
            <a:ext cx="0" cy="562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8748464" y="828492"/>
            <a:ext cx="0" cy="5624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/>
          <p:nvPr/>
        </p:nvSpPr>
        <p:spPr>
          <a:xfrm>
            <a:off x="2528313" y="1948847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3325495" y="2563904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031940" y="2879309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835202" y="3157653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5604968" y="3232726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410379" y="3259874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8640452" y="3241012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7140078" y="3196642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1812107" y="1583583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03744" y="1377440"/>
            <a:ext cx="539999" cy="2513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endCxn id="92" idx="1"/>
          </p:cNvCxnSpPr>
          <p:nvPr/>
        </p:nvCxnSpPr>
        <p:spPr>
          <a:xfrm>
            <a:off x="2660213" y="2084566"/>
            <a:ext cx="696918" cy="5142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endCxn id="113" idx="2"/>
          </p:cNvCxnSpPr>
          <p:nvPr/>
        </p:nvCxnSpPr>
        <p:spPr>
          <a:xfrm>
            <a:off x="8148190" y="3316329"/>
            <a:ext cx="492262" cy="4372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3541519" y="2765725"/>
            <a:ext cx="522057" cy="2312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4216328" y="3068960"/>
            <a:ext cx="618874" cy="1941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5019590" y="3284984"/>
            <a:ext cx="617014" cy="750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stCxn id="107" idx="6"/>
            <a:endCxn id="110" idx="2"/>
          </p:cNvCxnSpPr>
          <p:nvPr/>
        </p:nvCxnSpPr>
        <p:spPr>
          <a:xfrm>
            <a:off x="5820992" y="3351771"/>
            <a:ext cx="589387" cy="2714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Овал 128"/>
          <p:cNvSpPr/>
          <p:nvPr/>
        </p:nvSpPr>
        <p:spPr>
          <a:xfrm>
            <a:off x="1087720" y="1248045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635896" y="980728"/>
            <a:ext cx="368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Сельское население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311072" y="6124654"/>
            <a:ext cx="450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Городское население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7932166" y="3190910"/>
            <a:ext cx="216024" cy="23809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131"/>
          <p:cNvCxnSpPr>
            <a:endCxn id="115" idx="2"/>
          </p:cNvCxnSpPr>
          <p:nvPr/>
        </p:nvCxnSpPr>
        <p:spPr>
          <a:xfrm flipV="1">
            <a:off x="6618913" y="3315687"/>
            <a:ext cx="521165" cy="632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>
            <a:endCxn id="131" idx="2"/>
          </p:cNvCxnSpPr>
          <p:nvPr/>
        </p:nvCxnSpPr>
        <p:spPr>
          <a:xfrm flipV="1">
            <a:off x="7356102" y="3309955"/>
            <a:ext cx="576064" cy="290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Овал 133"/>
          <p:cNvSpPr/>
          <p:nvPr/>
        </p:nvSpPr>
        <p:spPr>
          <a:xfrm>
            <a:off x="1057334" y="4064368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1273358" y="4211192"/>
            <a:ext cx="570385" cy="1539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Овал 135"/>
          <p:cNvSpPr/>
          <p:nvPr/>
        </p:nvSpPr>
        <p:spPr>
          <a:xfrm>
            <a:off x="1812107" y="4302458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7" name="Прямая соединительная линия 136"/>
          <p:cNvCxnSpPr>
            <a:endCxn id="139" idx="1"/>
          </p:cNvCxnSpPr>
          <p:nvPr/>
        </p:nvCxnSpPr>
        <p:spPr>
          <a:xfrm>
            <a:off x="2019566" y="4466369"/>
            <a:ext cx="518105" cy="2563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2690423" y="4847499"/>
            <a:ext cx="635072" cy="4537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2506035" y="4687865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325495" y="5225752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>
            <a:off x="3509883" y="5373216"/>
            <a:ext cx="530276" cy="1943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Овал 141"/>
          <p:cNvSpPr/>
          <p:nvPr/>
        </p:nvSpPr>
        <p:spPr>
          <a:xfrm>
            <a:off x="4040159" y="5504238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4867228" y="5661248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единительная линия 144"/>
          <p:cNvCxnSpPr>
            <a:stCxn id="142" idx="6"/>
            <a:endCxn id="144" idx="2"/>
          </p:cNvCxnSpPr>
          <p:nvPr/>
        </p:nvCxnSpPr>
        <p:spPr>
          <a:xfrm>
            <a:off x="4256183" y="5623283"/>
            <a:ext cx="611045" cy="1570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Овал 147"/>
          <p:cNvSpPr/>
          <p:nvPr/>
        </p:nvSpPr>
        <p:spPr>
          <a:xfrm>
            <a:off x="5636604" y="5792560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>
            <a:off x="5083252" y="5830138"/>
            <a:ext cx="584988" cy="471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Овал 151"/>
          <p:cNvSpPr/>
          <p:nvPr/>
        </p:nvSpPr>
        <p:spPr>
          <a:xfrm>
            <a:off x="6410379" y="5855770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3" name="Прямая соединительная линия 152"/>
          <p:cNvCxnSpPr>
            <a:endCxn id="154" idx="2"/>
          </p:cNvCxnSpPr>
          <p:nvPr/>
        </p:nvCxnSpPr>
        <p:spPr>
          <a:xfrm flipV="1">
            <a:off x="6588300" y="5943210"/>
            <a:ext cx="532141" cy="594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Овал 153"/>
          <p:cNvSpPr/>
          <p:nvPr/>
        </p:nvSpPr>
        <p:spPr>
          <a:xfrm>
            <a:off x="7120441" y="5824165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>
            <a:stCxn id="154" idx="6"/>
            <a:endCxn id="156" idx="2"/>
          </p:cNvCxnSpPr>
          <p:nvPr/>
        </p:nvCxnSpPr>
        <p:spPr>
          <a:xfrm>
            <a:off x="7336465" y="5943210"/>
            <a:ext cx="589592" cy="2452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Овал 155"/>
          <p:cNvSpPr/>
          <p:nvPr/>
        </p:nvSpPr>
        <p:spPr>
          <a:xfrm>
            <a:off x="7926057" y="5848694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7" name="Прямая соединительная линия 156"/>
          <p:cNvCxnSpPr>
            <a:stCxn id="156" idx="6"/>
            <a:endCxn id="158" idx="2"/>
          </p:cNvCxnSpPr>
          <p:nvPr/>
        </p:nvCxnSpPr>
        <p:spPr>
          <a:xfrm>
            <a:off x="8142081" y="5967739"/>
            <a:ext cx="51184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Овал 157"/>
          <p:cNvSpPr/>
          <p:nvPr/>
        </p:nvSpPr>
        <p:spPr>
          <a:xfrm>
            <a:off x="8653930" y="5848694"/>
            <a:ext cx="216024" cy="238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2" name="Прямая соединительная линия 171"/>
          <p:cNvCxnSpPr/>
          <p:nvPr/>
        </p:nvCxnSpPr>
        <p:spPr>
          <a:xfrm>
            <a:off x="2028131" y="1780843"/>
            <a:ext cx="562476" cy="28000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>
            <a:endCxn id="152" idx="2"/>
          </p:cNvCxnSpPr>
          <p:nvPr/>
        </p:nvCxnSpPr>
        <p:spPr>
          <a:xfrm>
            <a:off x="5839461" y="5911605"/>
            <a:ext cx="570918" cy="6321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590607" y="-77906"/>
            <a:ext cx="5047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Распределение населения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8652867" y="6334581"/>
            <a:ext cx="36004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44473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Основные показатели экономического и социального развития области   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00678"/>
              </p:ext>
            </p:extLst>
          </p:nvPr>
        </p:nvGraphicFramePr>
        <p:xfrm>
          <a:off x="899593" y="1077218"/>
          <a:ext cx="7920880" cy="5301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/>
                <a:gridCol w="720080"/>
                <a:gridCol w="648072"/>
                <a:gridCol w="648072"/>
                <a:gridCol w="648072"/>
                <a:gridCol w="648072"/>
                <a:gridCol w="720080"/>
                <a:gridCol w="792088"/>
                <a:gridCol w="792089"/>
              </a:tblGrid>
              <a:tr h="443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1945=1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1989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</a:tr>
              <a:tr h="44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Вся продукция промышленности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1159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Объем отгруженных </a:t>
                      </a:r>
                      <a:r>
                        <a:rPr lang="ru-RU" sz="14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товаров </a:t>
                      </a: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собственного </a:t>
                      </a:r>
                      <a:r>
                        <a:rPr lang="ru-RU" sz="14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производства</a:t>
                      </a: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выполненных </a:t>
                      </a: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 и услуг </a:t>
                      </a:r>
                      <a:r>
                        <a:rPr lang="ru-RU" sz="14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собственными силами,     (млн</a:t>
                      </a: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рублей)</a:t>
                      </a:r>
                      <a:endParaRPr lang="ru-RU" sz="14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115563,0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451378,0</a:t>
                      </a:r>
                    </a:p>
                  </a:txBody>
                  <a:tcPr marL="68580" marR="68580" marT="0" marB="0" anchor="b"/>
                </a:tc>
              </a:tr>
              <a:tr h="44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Валовая продукция сельского хозяйства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1950=1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147,6</a:t>
                      </a:r>
                    </a:p>
                  </a:txBody>
                  <a:tcPr marL="68580" marR="68580" marT="0" marB="0" anchor="b"/>
                </a:tc>
              </a:tr>
              <a:tr h="44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Численность </a:t>
                      </a:r>
                      <a:r>
                        <a:rPr lang="ru-RU" sz="14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работающих </a:t>
                      </a: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народном хозяйстве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68580" marR="68580" marT="0" marB="0" anchor="b"/>
                </a:tc>
              </a:tr>
              <a:tr h="44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Розничный </a:t>
                      </a:r>
                      <a:r>
                        <a:rPr lang="ru-RU" sz="14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товарооборот,  (млн. </a:t>
                      </a:r>
                      <a:r>
                        <a:rPr lang="ru-RU" sz="1400" b="1" i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руб</a:t>
                      </a:r>
                      <a:r>
                        <a:rPr lang="ru-RU" sz="1400" b="1" i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ru-RU" sz="1400" b="1" i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1054,3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4537,6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1326,9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1952,0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11652,4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44018,7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200149,1</a:t>
                      </a:r>
                    </a:p>
                  </a:txBody>
                  <a:tcPr marL="68580" marR="68580" marT="0" marB="0" anchor="b"/>
                </a:tc>
              </a:tr>
              <a:tr h="44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Производительность труда: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</a:tr>
              <a:tr h="261085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промышленность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сельское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44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Численность детей в дошкольных учреждениях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68580" marR="68580" marT="0" marB="0" anchor="b"/>
                </a:tc>
              </a:tr>
              <a:tr h="443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Численность учащихся в школах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52867" y="6413266"/>
            <a:ext cx="36004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1265842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Распределение земель     </a:t>
            </a:r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err="1" smtClean="0">
                <a:solidFill>
                  <a:srgbClr val="FF0000"/>
                </a:solidFill>
              </a:rPr>
              <a:t>тыс.га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9573"/>
            <a:ext cx="4463988" cy="259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67457"/>
              </p:ext>
            </p:extLst>
          </p:nvPr>
        </p:nvGraphicFramePr>
        <p:xfrm>
          <a:off x="1039402" y="481881"/>
          <a:ext cx="7992890" cy="39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34"/>
                <a:gridCol w="720080"/>
                <a:gridCol w="715874"/>
                <a:gridCol w="792088"/>
                <a:gridCol w="792088"/>
                <a:gridCol w="792088"/>
                <a:gridCol w="792088"/>
                <a:gridCol w="792088"/>
                <a:gridCol w="724286"/>
                <a:gridCol w="715876"/>
              </a:tblGrid>
              <a:tr h="4896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1897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1945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1959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8965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4588,4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2884,2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2887,0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2913,0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2912,4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2912,2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2908,4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2908,4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2908,4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48965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Пашня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1634,6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761,4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693,0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682,0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688,6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684,5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658,5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538,6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335,3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965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Сенокос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496,5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291,3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277,0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263,0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208,2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182,5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169,0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105,6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54,5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48965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Пастбища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112,8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171,6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172,0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85,4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31,6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965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Многолетние насаждения</a:t>
                      </a:r>
                      <a:endParaRPr lang="ru-RU" sz="12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54,4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30,2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17,4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12,7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9,2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11,7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19,8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6,3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6,7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48965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Залежь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31,2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-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75,3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161,3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8965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Леса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1708,5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1187,9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1405,0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1445,0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1547,0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1547,0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1576,7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1576,2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1581,9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2867" y="6334581"/>
            <a:ext cx="36004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4371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ххх,х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– по данным ВСХП</a:t>
            </a:r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3624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99392"/>
            <a:ext cx="633670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52867" y="6334581"/>
            <a:ext cx="36004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2058883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1" y="6731"/>
            <a:ext cx="712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Распределение  посевных площадей     </a:t>
            </a:r>
            <a:r>
              <a:rPr lang="ru-RU" sz="1600" b="1" dirty="0" smtClean="0">
                <a:solidFill>
                  <a:srgbClr val="FF0000"/>
                </a:solidFill>
              </a:rPr>
              <a:t>(</a:t>
            </a:r>
            <a:r>
              <a:rPr lang="ru-RU" sz="1600" b="1" dirty="0" err="1" smtClean="0">
                <a:solidFill>
                  <a:srgbClr val="FF0000"/>
                </a:solidFill>
              </a:rPr>
              <a:t>тыс.га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%D1%81%D0%B5%D0%BB%D1%8C%D1%81%D0%BA%D0%BE%D0%B5+%D1%85%D0%BE%D0%B7%D1%8F%D0%B9%D1%81%D1%82%D0%B2%D0%BE%3A+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333750" cy="2295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39149"/>
              </p:ext>
            </p:extLst>
          </p:nvPr>
        </p:nvGraphicFramePr>
        <p:xfrm>
          <a:off x="899592" y="468394"/>
          <a:ext cx="8158288" cy="4112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792088"/>
                <a:gridCol w="792088"/>
                <a:gridCol w="720080"/>
                <a:gridCol w="864096"/>
                <a:gridCol w="720080"/>
                <a:gridCol w="792088"/>
                <a:gridCol w="720080"/>
                <a:gridCol w="720080"/>
                <a:gridCol w="669456"/>
              </a:tblGrid>
              <a:tr h="5802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1897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1945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1959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802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847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628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660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605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659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650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388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299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5802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Зерновые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291,4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78,3</a:t>
                      </a:r>
                      <a:endParaRPr lang="ru-RU" dirty="0"/>
                    </a:p>
                  </a:txBody>
                  <a:tcPr/>
                </a:tc>
              </a:tr>
              <a:tr h="59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Картофель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39,6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112,5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94,2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75,3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68,3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51,9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40,3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24,4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59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Овощи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4,5</a:t>
                      </a:r>
                      <a:endParaRPr lang="ru-RU" dirty="0"/>
                    </a:p>
                  </a:txBody>
                  <a:tcPr/>
                </a:tc>
              </a:tr>
              <a:tr h="59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Кормовые</a:t>
                      </a:r>
                    </a:p>
                    <a:p>
                      <a:endParaRPr lang="ru-RU" sz="1400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12,1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93,5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278,1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226,9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252,3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295,2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284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252,5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58029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Технические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2867" y="6413266"/>
            <a:ext cx="36004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476217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838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Распределение  сельскохозяйственных  животных  </a:t>
            </a:r>
            <a:r>
              <a:rPr lang="ru-RU" sz="1500" b="1" dirty="0" smtClean="0">
                <a:solidFill>
                  <a:srgbClr val="FF0000"/>
                </a:solidFill>
              </a:rPr>
              <a:t>( на конец года, </a:t>
            </a:r>
            <a:r>
              <a:rPr lang="ru-RU" sz="1500" b="1" dirty="0" err="1" smtClean="0">
                <a:solidFill>
                  <a:srgbClr val="FF0000"/>
                </a:solidFill>
              </a:rPr>
              <a:t>тыс.голов</a:t>
            </a:r>
            <a:r>
              <a:rPr lang="ru-RU" sz="1500" b="1" dirty="0" smtClean="0">
                <a:solidFill>
                  <a:srgbClr val="FF0000"/>
                </a:solidFill>
              </a:rPr>
              <a:t>)</a:t>
            </a:r>
            <a:endParaRPr lang="ru-RU" sz="15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470973"/>
              </p:ext>
            </p:extLst>
          </p:nvPr>
        </p:nvGraphicFramePr>
        <p:xfrm>
          <a:off x="899592" y="468394"/>
          <a:ext cx="8158288" cy="3553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20080"/>
                <a:gridCol w="792088"/>
                <a:gridCol w="720080"/>
                <a:gridCol w="792088"/>
                <a:gridCol w="792088"/>
                <a:gridCol w="792088"/>
                <a:gridCol w="792088"/>
                <a:gridCol w="792088"/>
                <a:gridCol w="813472"/>
              </a:tblGrid>
              <a:tr h="5034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1897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1945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1959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1989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2006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349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КРС</a:t>
                      </a:r>
                      <a:endParaRPr lang="ru-RU" sz="1400" b="1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266,2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317,7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402,1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482,4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478,3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214,5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148,8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136,0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5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Свиньи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21,8</a:t>
                      </a:r>
                      <a:endParaRPr lang="ru-RU" dirty="0"/>
                    </a:p>
                  </a:txBody>
                  <a:tcPr/>
                </a:tc>
              </a:tr>
              <a:tr h="5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Овцы и козы</a:t>
                      </a:r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361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330,3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309,3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188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116,6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108,8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48,5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26,2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26,5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5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Лошади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275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47,7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  <a:tr h="5034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Кролики</a:t>
                      </a:r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5,7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12,6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37,9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53,3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13,8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17,7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38,6</a:t>
                      </a:r>
                      <a:endParaRPr lang="ru-RU" dirty="0"/>
                    </a:p>
                  </a:txBody>
                  <a:tcPr>
                    <a:solidFill>
                      <a:srgbClr val="B6FCC3"/>
                    </a:solidFill>
                  </a:tcPr>
                </a:tc>
              </a:tr>
              <a:tr h="50349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Домашняя</a:t>
                      </a:r>
                      <a:r>
                        <a:rPr lang="ru-RU" sz="1400" b="1" baseline="0" dirty="0" smtClean="0"/>
                        <a:t> птица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2778,6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4643,0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6445,7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4025,9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4073,3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3883,0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Забавная корова — Cтоковый векто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3913981" cy="27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652867" y="6334581"/>
            <a:ext cx="36004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2416274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1189</Words>
  <Application>Microsoft Office PowerPoint</Application>
  <PresentationFormat>Экран (4:3)</PresentationFormat>
  <Paragraphs>752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Течение</vt:lpstr>
      <vt:lpstr>1_Течение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Быков Александр Николаевич</dc:creator>
  <cp:lastModifiedBy>Быков</cp:lastModifiedBy>
  <cp:revision>113</cp:revision>
  <cp:lastPrinted>2019-04-02T14:40:57Z</cp:lastPrinted>
  <dcterms:created xsi:type="dcterms:W3CDTF">2019-02-28T12:35:03Z</dcterms:created>
  <dcterms:modified xsi:type="dcterms:W3CDTF">2019-04-09T13:53:06Z</dcterms:modified>
</cp:coreProperties>
</file>